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80D27-FBCC-42B8-B5F0-46A7BED47369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D56029A-D461-4DA1-9C32-6CD007842F91}">
      <dgm:prSet phldrT="[Текст]"/>
      <dgm:spPr/>
      <dgm:t>
        <a:bodyPr/>
        <a:lstStyle/>
        <a:p>
          <a:r>
            <a:rPr lang="ru-RU" dirty="0" smtClean="0"/>
            <a:t>Штраф</a:t>
          </a:r>
          <a:endParaRPr lang="ru-RU" dirty="0"/>
        </a:p>
      </dgm:t>
    </dgm:pt>
    <dgm:pt modelId="{671ECBE3-AB76-489C-87A3-147113859B19}" type="parTrans" cxnId="{EE1BE71C-AB9F-43BA-A3FA-850B8F3D561B}">
      <dgm:prSet/>
      <dgm:spPr/>
      <dgm:t>
        <a:bodyPr/>
        <a:lstStyle/>
        <a:p>
          <a:endParaRPr lang="ru-RU"/>
        </a:p>
      </dgm:t>
    </dgm:pt>
    <dgm:pt modelId="{43685819-C3E5-4631-A239-1EF86A9D82E8}" type="sibTrans" cxnId="{EE1BE71C-AB9F-43BA-A3FA-850B8F3D561B}">
      <dgm:prSet/>
      <dgm:spPr/>
      <dgm:t>
        <a:bodyPr/>
        <a:lstStyle/>
        <a:p>
          <a:endParaRPr lang="ru-RU"/>
        </a:p>
      </dgm:t>
    </dgm:pt>
    <dgm:pt modelId="{5C9B292F-4B69-4735-803B-A34CE8336045}">
      <dgm:prSet phldrT="[Текст]" custT="1"/>
      <dgm:spPr/>
      <dgm:t>
        <a:bodyPr/>
        <a:lstStyle/>
        <a:p>
          <a:r>
            <a:rPr lang="ru-RU" sz="2000" dirty="0" smtClean="0"/>
            <a:t>На физ. лица-10МРП</a:t>
          </a:r>
        </a:p>
        <a:p>
          <a:r>
            <a:rPr lang="ru-RU" sz="2000" dirty="0" smtClean="0"/>
            <a:t>В случае если деяния совершены с использованием своего служебного положения</a:t>
          </a:r>
        </a:p>
        <a:p>
          <a:r>
            <a:rPr lang="ru-RU" sz="2000" dirty="0" smtClean="0"/>
            <a:t>На физ.лица-50МРП</a:t>
          </a:r>
          <a:endParaRPr lang="ru-RU" sz="2000" dirty="0"/>
        </a:p>
      </dgm:t>
    </dgm:pt>
    <dgm:pt modelId="{213D2D93-5448-4F65-B60B-432AED98676D}" type="parTrans" cxnId="{90F30ED5-2E9B-412F-9466-BC8C9805475E}">
      <dgm:prSet/>
      <dgm:spPr/>
      <dgm:t>
        <a:bodyPr/>
        <a:lstStyle/>
        <a:p>
          <a:endParaRPr lang="ru-RU"/>
        </a:p>
      </dgm:t>
    </dgm:pt>
    <dgm:pt modelId="{F6BD6F45-FC14-4A9D-939B-E84BF9B9236C}" type="sibTrans" cxnId="{90F30ED5-2E9B-412F-9466-BC8C9805475E}">
      <dgm:prSet/>
      <dgm:spPr/>
      <dgm:t>
        <a:bodyPr/>
        <a:lstStyle/>
        <a:p>
          <a:endParaRPr lang="ru-RU"/>
        </a:p>
      </dgm:t>
    </dgm:pt>
    <dgm:pt modelId="{2E793249-3F91-46B2-80C8-04B7C0CD696C}">
      <dgm:prSet phldrT="[Текст]" custT="1"/>
      <dgm:spPr/>
      <dgm:t>
        <a:bodyPr/>
        <a:lstStyle/>
        <a:p>
          <a:r>
            <a:rPr lang="ru-RU" sz="2000" dirty="0" smtClean="0"/>
            <a:t>Должностные лица, субъекты малого предпринимательства- 30МРП и во 2 случае 75МРП</a:t>
          </a:r>
          <a:endParaRPr lang="ru-RU" sz="2000" dirty="0"/>
        </a:p>
      </dgm:t>
    </dgm:pt>
    <dgm:pt modelId="{F2BB152C-948B-4E7E-957F-69975A7D576C}" type="parTrans" cxnId="{BD8ADB3E-115E-4E58-82EF-A40AF17F6FF6}">
      <dgm:prSet/>
      <dgm:spPr/>
      <dgm:t>
        <a:bodyPr/>
        <a:lstStyle/>
        <a:p>
          <a:endParaRPr lang="ru-RU"/>
        </a:p>
      </dgm:t>
    </dgm:pt>
    <dgm:pt modelId="{E8ECC25E-0187-42C0-AFF3-CCAF8F0A75C5}" type="sibTrans" cxnId="{BD8ADB3E-115E-4E58-82EF-A40AF17F6FF6}">
      <dgm:prSet/>
      <dgm:spPr/>
      <dgm:t>
        <a:bodyPr/>
        <a:lstStyle/>
        <a:p>
          <a:endParaRPr lang="ru-RU"/>
        </a:p>
      </dgm:t>
    </dgm:pt>
    <dgm:pt modelId="{4715E8C9-EC7A-45E0-840B-1DC0DD9935F9}">
      <dgm:prSet phldrT="[Текст]" custT="1"/>
      <dgm:spPr/>
      <dgm:t>
        <a:bodyPr/>
        <a:lstStyle/>
        <a:p>
          <a:r>
            <a:rPr lang="ru-RU" sz="2000" dirty="0" smtClean="0"/>
            <a:t>Субъекты среднего предпринимательства-30МРП,во-втором случае-100МРП.</a:t>
          </a:r>
        </a:p>
        <a:p>
          <a:r>
            <a:rPr lang="ru-RU" sz="2000" dirty="0" smtClean="0"/>
            <a:t>Субъекты крупного предпринимательства-70МРП,во-втором случае-200МРП.</a:t>
          </a:r>
          <a:endParaRPr lang="ru-RU" sz="2000" dirty="0"/>
        </a:p>
      </dgm:t>
    </dgm:pt>
    <dgm:pt modelId="{7D034771-6D65-4DC0-A53F-A38476B49AA2}" type="parTrans" cxnId="{31036CCC-0A71-47DE-B0DD-C68249D538D8}">
      <dgm:prSet/>
      <dgm:spPr/>
      <dgm:t>
        <a:bodyPr/>
        <a:lstStyle/>
        <a:p>
          <a:endParaRPr lang="ru-RU"/>
        </a:p>
      </dgm:t>
    </dgm:pt>
    <dgm:pt modelId="{2261D062-BC91-47F9-A249-F5BC329ACB13}" type="sibTrans" cxnId="{31036CCC-0A71-47DE-B0DD-C68249D538D8}">
      <dgm:prSet/>
      <dgm:spPr/>
      <dgm:t>
        <a:bodyPr/>
        <a:lstStyle/>
        <a:p>
          <a:endParaRPr lang="ru-RU"/>
        </a:p>
      </dgm:t>
    </dgm:pt>
    <dgm:pt modelId="{3A00E3D5-BD5A-4CBC-8D93-2BC019C61209}" type="pres">
      <dgm:prSet presAssocID="{9CC80D27-FBCC-42B8-B5F0-46A7BED473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6C856-7C70-4D47-8769-A6BEFAF63C67}" type="pres">
      <dgm:prSet presAssocID="{ED56029A-D461-4DA1-9C32-6CD007842F91}" presName="roof" presStyleLbl="dkBgShp" presStyleIdx="0" presStyleCnt="2"/>
      <dgm:spPr/>
      <dgm:t>
        <a:bodyPr/>
        <a:lstStyle/>
        <a:p>
          <a:endParaRPr lang="ru-RU"/>
        </a:p>
      </dgm:t>
    </dgm:pt>
    <dgm:pt modelId="{E3A677D8-60CF-4DC6-8B50-2329FEA530EC}" type="pres">
      <dgm:prSet presAssocID="{ED56029A-D461-4DA1-9C32-6CD007842F91}" presName="pillars" presStyleCnt="0"/>
      <dgm:spPr/>
    </dgm:pt>
    <dgm:pt modelId="{B1EAC8FB-8E63-4E05-B43D-84100DD51996}" type="pres">
      <dgm:prSet presAssocID="{ED56029A-D461-4DA1-9C32-6CD007842F9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C9907-5BB2-4658-B58B-A6BE3E78BABB}" type="pres">
      <dgm:prSet presAssocID="{2E793249-3F91-46B2-80C8-04B7C0CD696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86BB3-1C08-4375-9CF6-FE70B2787ECA}" type="pres">
      <dgm:prSet presAssocID="{4715E8C9-EC7A-45E0-840B-1DC0DD9935F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BAB51-76FA-41EC-A17C-317BDEEC904C}" type="pres">
      <dgm:prSet presAssocID="{ED56029A-D461-4DA1-9C32-6CD007842F91}" presName="base" presStyleLbl="dkBgShp" presStyleIdx="1" presStyleCnt="2"/>
      <dgm:spPr/>
    </dgm:pt>
  </dgm:ptLst>
  <dgm:cxnLst>
    <dgm:cxn modelId="{ABB31BBF-6122-4BE3-B91F-CF1BF131551F}" type="presOf" srcId="{9CC80D27-FBCC-42B8-B5F0-46A7BED47369}" destId="{3A00E3D5-BD5A-4CBC-8D93-2BC019C61209}" srcOrd="0" destOrd="0" presId="urn:microsoft.com/office/officeart/2005/8/layout/hList3"/>
    <dgm:cxn modelId="{5475BD95-0B00-405B-B1B2-B0D883963BBD}" type="presOf" srcId="{ED56029A-D461-4DA1-9C32-6CD007842F91}" destId="{7076C856-7C70-4D47-8769-A6BEFAF63C67}" srcOrd="0" destOrd="0" presId="urn:microsoft.com/office/officeart/2005/8/layout/hList3"/>
    <dgm:cxn modelId="{0B570DEA-38B7-456E-A708-A8843476ED79}" type="presOf" srcId="{2E793249-3F91-46B2-80C8-04B7C0CD696C}" destId="{960C9907-5BB2-4658-B58B-A6BE3E78BABB}" srcOrd="0" destOrd="0" presId="urn:microsoft.com/office/officeart/2005/8/layout/hList3"/>
    <dgm:cxn modelId="{56AF8D87-8A50-4414-BFEE-36E33722C034}" type="presOf" srcId="{5C9B292F-4B69-4735-803B-A34CE8336045}" destId="{B1EAC8FB-8E63-4E05-B43D-84100DD51996}" srcOrd="0" destOrd="0" presId="urn:microsoft.com/office/officeart/2005/8/layout/hList3"/>
    <dgm:cxn modelId="{EE1BE71C-AB9F-43BA-A3FA-850B8F3D561B}" srcId="{9CC80D27-FBCC-42B8-B5F0-46A7BED47369}" destId="{ED56029A-D461-4DA1-9C32-6CD007842F91}" srcOrd="0" destOrd="0" parTransId="{671ECBE3-AB76-489C-87A3-147113859B19}" sibTransId="{43685819-C3E5-4631-A239-1EF86A9D82E8}"/>
    <dgm:cxn modelId="{BD8ADB3E-115E-4E58-82EF-A40AF17F6FF6}" srcId="{ED56029A-D461-4DA1-9C32-6CD007842F91}" destId="{2E793249-3F91-46B2-80C8-04B7C0CD696C}" srcOrd="1" destOrd="0" parTransId="{F2BB152C-948B-4E7E-957F-69975A7D576C}" sibTransId="{E8ECC25E-0187-42C0-AFF3-CCAF8F0A75C5}"/>
    <dgm:cxn modelId="{90F30ED5-2E9B-412F-9466-BC8C9805475E}" srcId="{ED56029A-D461-4DA1-9C32-6CD007842F91}" destId="{5C9B292F-4B69-4735-803B-A34CE8336045}" srcOrd="0" destOrd="0" parTransId="{213D2D93-5448-4F65-B60B-432AED98676D}" sibTransId="{F6BD6F45-FC14-4A9D-939B-E84BF9B9236C}"/>
    <dgm:cxn modelId="{31036CCC-0A71-47DE-B0DD-C68249D538D8}" srcId="{ED56029A-D461-4DA1-9C32-6CD007842F91}" destId="{4715E8C9-EC7A-45E0-840B-1DC0DD9935F9}" srcOrd="2" destOrd="0" parTransId="{7D034771-6D65-4DC0-A53F-A38476B49AA2}" sibTransId="{2261D062-BC91-47F9-A249-F5BC329ACB13}"/>
    <dgm:cxn modelId="{376CF67E-E75A-49A4-907A-AB52A0861A19}" type="presOf" srcId="{4715E8C9-EC7A-45E0-840B-1DC0DD9935F9}" destId="{19A86BB3-1C08-4375-9CF6-FE70B2787ECA}" srcOrd="0" destOrd="0" presId="urn:microsoft.com/office/officeart/2005/8/layout/hList3"/>
    <dgm:cxn modelId="{68201DBE-36AC-4223-9D67-56BC1361C51C}" type="presParOf" srcId="{3A00E3D5-BD5A-4CBC-8D93-2BC019C61209}" destId="{7076C856-7C70-4D47-8769-A6BEFAF63C67}" srcOrd="0" destOrd="0" presId="urn:microsoft.com/office/officeart/2005/8/layout/hList3"/>
    <dgm:cxn modelId="{CEDCAB05-4905-404F-9763-67E5DB0CCBDA}" type="presParOf" srcId="{3A00E3D5-BD5A-4CBC-8D93-2BC019C61209}" destId="{E3A677D8-60CF-4DC6-8B50-2329FEA530EC}" srcOrd="1" destOrd="0" presId="urn:microsoft.com/office/officeart/2005/8/layout/hList3"/>
    <dgm:cxn modelId="{365AD778-AD6A-47FD-AD7C-433EB907A62E}" type="presParOf" srcId="{E3A677D8-60CF-4DC6-8B50-2329FEA530EC}" destId="{B1EAC8FB-8E63-4E05-B43D-84100DD51996}" srcOrd="0" destOrd="0" presId="urn:microsoft.com/office/officeart/2005/8/layout/hList3"/>
    <dgm:cxn modelId="{1D57B8D2-FBAD-4CAE-BE18-2720337ECCC5}" type="presParOf" srcId="{E3A677D8-60CF-4DC6-8B50-2329FEA530EC}" destId="{960C9907-5BB2-4658-B58B-A6BE3E78BABB}" srcOrd="1" destOrd="0" presId="urn:microsoft.com/office/officeart/2005/8/layout/hList3"/>
    <dgm:cxn modelId="{77CC4444-69E6-4347-B88C-0178888A7DBA}" type="presParOf" srcId="{E3A677D8-60CF-4DC6-8B50-2329FEA530EC}" destId="{19A86BB3-1C08-4375-9CF6-FE70B2787ECA}" srcOrd="2" destOrd="0" presId="urn:microsoft.com/office/officeart/2005/8/layout/hList3"/>
    <dgm:cxn modelId="{C2752B3B-583E-43EB-875F-988D22A69C86}" type="presParOf" srcId="{3A00E3D5-BD5A-4CBC-8D93-2BC019C61209}" destId="{04CBAB51-76FA-41EC-A17C-317BDEEC90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6C856-7C70-4D47-8769-A6BEFAF63C67}">
      <dsp:nvSpPr>
        <dsp:cNvPr id="0" name=""/>
        <dsp:cNvSpPr/>
      </dsp:nvSpPr>
      <dsp:spPr>
        <a:xfrm>
          <a:off x="0" y="0"/>
          <a:ext cx="8229600" cy="1528290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Штраф</a:t>
          </a:r>
          <a:endParaRPr lang="ru-RU" sz="6500" kern="1200" dirty="0"/>
        </a:p>
      </dsp:txBody>
      <dsp:txXfrm>
        <a:off x="0" y="0"/>
        <a:ext cx="8229600" cy="1528290"/>
      </dsp:txXfrm>
    </dsp:sp>
    <dsp:sp modelId="{B1EAC8FB-8E63-4E05-B43D-84100DD51996}">
      <dsp:nvSpPr>
        <dsp:cNvPr id="0" name=""/>
        <dsp:cNvSpPr/>
      </dsp:nvSpPr>
      <dsp:spPr>
        <a:xfrm>
          <a:off x="4018" y="1528290"/>
          <a:ext cx="2740521" cy="320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физ. лица-10МРП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случае если деяния совершены с использованием своего служебного положения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физ.лица-50МРП</a:t>
          </a:r>
          <a:endParaRPr lang="ru-RU" sz="2000" kern="1200" dirty="0"/>
        </a:p>
      </dsp:txBody>
      <dsp:txXfrm>
        <a:off x="4018" y="1528290"/>
        <a:ext cx="2740521" cy="3209410"/>
      </dsp:txXfrm>
    </dsp:sp>
    <dsp:sp modelId="{960C9907-5BB2-4658-B58B-A6BE3E78BABB}">
      <dsp:nvSpPr>
        <dsp:cNvPr id="0" name=""/>
        <dsp:cNvSpPr/>
      </dsp:nvSpPr>
      <dsp:spPr>
        <a:xfrm>
          <a:off x="2744539" y="1528290"/>
          <a:ext cx="2740521" cy="320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Должностные лица, субъекты малого предпринимательства- 30МРП и во 2 случае 75МРП</a:t>
          </a:r>
          <a:endParaRPr lang="ru-RU" sz="2000" kern="1200" dirty="0"/>
        </a:p>
      </dsp:txBody>
      <dsp:txXfrm>
        <a:off x="2744539" y="1528290"/>
        <a:ext cx="2740521" cy="3209410"/>
      </dsp:txXfrm>
    </dsp:sp>
    <dsp:sp modelId="{19A86BB3-1C08-4375-9CF6-FE70B2787ECA}">
      <dsp:nvSpPr>
        <dsp:cNvPr id="0" name=""/>
        <dsp:cNvSpPr/>
      </dsp:nvSpPr>
      <dsp:spPr>
        <a:xfrm>
          <a:off x="5485060" y="1528290"/>
          <a:ext cx="2740521" cy="320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Субъекты среднего предпринимательства-30МРП,во-втором случае-100МРП.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Субъекты крупного предпринимательства-70МРП,во-втором случае-200МРП.</a:t>
          </a:r>
          <a:endParaRPr lang="ru-RU" sz="2000" kern="1200" dirty="0"/>
        </a:p>
      </dsp:txBody>
      <dsp:txXfrm>
        <a:off x="5485060" y="1528290"/>
        <a:ext cx="2740521" cy="3209410"/>
      </dsp:txXfrm>
    </dsp:sp>
    <dsp:sp modelId="{04CBAB51-76FA-41EC-A17C-317BDEEC904C}">
      <dsp:nvSpPr>
        <dsp:cNvPr id="0" name=""/>
        <dsp:cNvSpPr/>
      </dsp:nvSpPr>
      <dsp:spPr>
        <a:xfrm>
          <a:off x="0" y="4737701"/>
          <a:ext cx="8229600" cy="356601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Административные </a:t>
            </a: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правонарушения посягающие на права личности.</a:t>
            </a:r>
            <a:endParaRPr lang="ru-RU" sz="4000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229200"/>
            <a:ext cx="4392488" cy="284327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ПРЕПОДАВАТЕЛЬ : ТУСУПОВА  А.Ж</a:t>
            </a:r>
            <a:r>
              <a:rPr lang="ru-RU" sz="1600" dirty="0" smtClean="0"/>
              <a:t>.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Ст.79. Нарушение законодательства РК о персональных данных и их защите.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09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Ст.80.Несоблюдение </a:t>
            </a:r>
            <a:r>
              <a:rPr lang="ru-RU" sz="2000" dirty="0" err="1" smtClean="0"/>
              <a:t>порядка,стандартов</a:t>
            </a:r>
            <a:r>
              <a:rPr lang="ru-RU" sz="2000" dirty="0" smtClean="0"/>
              <a:t> и некачественное оказание медицинской помощи.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физических лиц-5МРП.Повторно-10МРП.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должностных-10МРП. Повторно-20МРП.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субъектов малого предпринимательства-25МРП. Повторно-50 МРП.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субъектов среднего предпринимательства-30МРП. Повторно-60 МРП.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субъектов крупного предпринимательства-40МРП. Повторно- 80 МРП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:\Users\Admin\Desktop\@ula_017 • Фото и видео в Instagram_files\ukoly-pri-osteohondroze-grudnogo-otdela-pozvonochnik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143272" cy="230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Ст.81. нарушение мед работником правил выдачи листа или справки о временной нетрудоспособности.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Предупреждение или штраф на физических лиц в размере 5МРП. Повторно-10 МРП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должностных-10МРП. Повторно-20 МРП.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C:\Users\Admin\Desktop\@ula_017 • Фото и видео в Instagram_files\f60d8c4c2feb04d857a23bc7975afe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00372"/>
            <a:ext cx="3214710" cy="214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Ст.82ю-нарушение мед. Работником правил реализации лекарственных средств и требований по выписыванию </a:t>
            </a:r>
            <a:r>
              <a:rPr lang="ru-RU" sz="2000" dirty="0" err="1" smtClean="0"/>
              <a:t>рецептов,установыленных</a:t>
            </a:r>
            <a:r>
              <a:rPr lang="ru-RU" sz="2000" dirty="0" smtClean="0"/>
              <a:t> законодательством РК.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Штраф: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физ. Лица-5МРП. Повторно-10МРП.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-на должностных лиц-10МРП. Повторно-20 МРП.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http://bolezni.com/wp-content/uploads/2017/02/razlichnye-table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cs typeface="Aharoni" pitchFamily="2" charset="-79"/>
              </a:rPr>
              <a:t>Спасибо за внимание!</a:t>
            </a:r>
            <a:endParaRPr lang="ru-RU" sz="40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Ст.73. Противоправные действия в сфере семейно-бытовых отношений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Влекут предупреждение либо административный арест на срок до 3-х суток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Совершение данного деяния повторно в течении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года-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влекут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административный арест на срок до десяти суток.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действия совершены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лицами,к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которым административный арест в соответствии со ст.50 ч.2 не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применяется-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влекут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штраф в размере 5 МРП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Ст.73-1. Умышленное причинение легкого вреда здоровью.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Штраф- 15МРП, либо административный арест-до 15 суток.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совершается повторно в течении года-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административный арест до 20 суток.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действия совершены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лицами,к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которым административный арест в соответствии со ст.50 ч.2 не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применяется-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влекут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штраф в размере 40 МРП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Admin\Desktop\@ula_017 • Фото и видео в Instagram_files\8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000528" cy="2659174"/>
          </a:xfrm>
          <a:prstGeom prst="rect">
            <a:avLst/>
          </a:prstGeom>
          <a:noFill/>
        </p:spPr>
      </p:pic>
      <p:pic>
        <p:nvPicPr>
          <p:cNvPr id="2052" name="Picture 4" descr="C:\Users\Admin\Desktop\@ula_017 • Фото и видео в Instagram_files\7697210d6455713a267e67f629a43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Ст.73-2. Побои.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Штраф- 10МРП, либо административный арест-до 10 суток.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совершается повторно в течении года-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административный арест до 15 суток.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действия совершены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лицами,к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которым административный арест в соответствии со ст.50 ч.2 не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применяется-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влекут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штраф в размере 30 МРП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 descr="C:\Users\Admin\Desktop\@ula_017 • Фото и видео в Instagram_files\Muzhchina-izbil-sozhitelnicu-i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3786214" cy="2517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Ст.74. Воспрепятствование получению гражданства РК.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Штраф- 15МРП.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совершается повторно в течении года-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штраф-30 МРП.</a:t>
            </a:r>
          </a:p>
          <a:p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Admin\Desktop\@ula_017 • Фото и видео в Instagram_files\14b02a86c3ad5b2fe2283bec76590e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4152900" cy="219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Ст.75. Ответственность за нарушение законодательства РК о языках.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Штраф- 10МРП, либо предупреждение.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совершается повторно в течении года-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штраф-20 МРП.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действия совершены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лицами,к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которым административный арест в соответствии со ст.50 ч.2 не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применяется-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влекут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штраф в размере 30 МРП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Ст.76. Ограничение права </a:t>
            </a:r>
            <a:r>
              <a:rPr lang="ru-RU" sz="2000" dirty="0" err="1" smtClean="0"/>
              <a:t>свбодного</a:t>
            </a:r>
            <a:r>
              <a:rPr lang="ru-RU" sz="2000" dirty="0" smtClean="0"/>
              <a:t> передвижения и выбора места жительства.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Штраф- 15МРП.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совершается повторно в течении года-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штраф-30 МРП.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Admin\Desktop\@ula_017 • Фото и видео в Instagram_files\shutterstock_131245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86058"/>
            <a:ext cx="3047988" cy="243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Ст.77. Воспрепятствование законной деятельности общественных объединений благотворительных организаций.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Штраф-250МРП.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Admin\Desktop\@ula_017 • Фото и видео в Instagram_files\wpid-13-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6200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Ст.78. Отказ в предоставлении </a:t>
            </a:r>
            <a:r>
              <a:rPr lang="ru-RU" sz="2000" dirty="0" err="1" smtClean="0"/>
              <a:t>физ</a:t>
            </a:r>
            <a:r>
              <a:rPr lang="ru-RU" sz="2000" dirty="0" smtClean="0"/>
              <a:t> лицу информации.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Штраф-15 МРП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эти деяния повлекли причинили вред правам и законным интересам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физ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лиц-штраф-50МРП.</a:t>
            </a: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Admin\Desktop\@ula_017 • Фото и видео в Instagram_files\9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4476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450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Административные правонарушения посягающие на права личности.</vt:lpstr>
      <vt:lpstr>Ст.73. Противоправные действия в сфере семейно-бытовых отношений</vt:lpstr>
      <vt:lpstr>Ст.73-1. Умышленное причинение легкого вреда здоровью.</vt:lpstr>
      <vt:lpstr>Ст.73-2. Побои.</vt:lpstr>
      <vt:lpstr>Ст.74. Воспрепятствование получению гражданства РК.</vt:lpstr>
      <vt:lpstr>Ст.75. Ответственность за нарушение законодательства РК о языках.</vt:lpstr>
      <vt:lpstr>Ст.76. Ограничение права свбодного передвижения и выбора места жительства.</vt:lpstr>
      <vt:lpstr>Ст.77. Воспрепятствование законной деятельности общественных объединений благотворительных организаций.</vt:lpstr>
      <vt:lpstr>Ст.78. Отказ в предоставлении физ лицу информации.</vt:lpstr>
      <vt:lpstr>Ст.79. Нарушение законодательства РК о персональных данных и их защите.</vt:lpstr>
      <vt:lpstr>Ст.80.Несоблюдение порядка,стандартов и некачественное оказание медицинской помощи.</vt:lpstr>
      <vt:lpstr>Ст.81. нарушение мед работником правил выдачи листа или справки о временной нетрудоспособности.</vt:lpstr>
      <vt:lpstr>Ст.82ю-нарушение мед. Работником правил реализации лекарственных средств и требований по выписыванию рецептов,установыленных законодательством РК.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Almagul</cp:lastModifiedBy>
  <cp:revision>14</cp:revision>
  <dcterms:created xsi:type="dcterms:W3CDTF">2018-04-18T21:31:06Z</dcterms:created>
  <dcterms:modified xsi:type="dcterms:W3CDTF">2019-05-19T10:30:19Z</dcterms:modified>
</cp:coreProperties>
</file>